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handoutMasterIdLst>
    <p:handoutMasterId r:id="rId52"/>
  </p:handoutMasterIdLst>
  <p:sldIdLst>
    <p:sldId id="340" r:id="rId2"/>
    <p:sldId id="344" r:id="rId3"/>
    <p:sldId id="336" r:id="rId4"/>
    <p:sldId id="347" r:id="rId5"/>
    <p:sldId id="284" r:id="rId6"/>
    <p:sldId id="361" r:id="rId7"/>
    <p:sldId id="389" r:id="rId8"/>
    <p:sldId id="359" r:id="rId9"/>
    <p:sldId id="360" r:id="rId10"/>
    <p:sldId id="358" r:id="rId11"/>
    <p:sldId id="345" r:id="rId12"/>
    <p:sldId id="346" r:id="rId13"/>
    <p:sldId id="362" r:id="rId14"/>
    <p:sldId id="365" r:id="rId15"/>
    <p:sldId id="363" r:id="rId16"/>
    <p:sldId id="366" r:id="rId17"/>
    <p:sldId id="367" r:id="rId18"/>
    <p:sldId id="348" r:id="rId19"/>
    <p:sldId id="349" r:id="rId20"/>
    <p:sldId id="368" r:id="rId21"/>
    <p:sldId id="370" r:id="rId22"/>
    <p:sldId id="369" r:id="rId23"/>
    <p:sldId id="390" r:id="rId24"/>
    <p:sldId id="352" r:id="rId25"/>
    <p:sldId id="353" r:id="rId26"/>
    <p:sldId id="374" r:id="rId27"/>
    <p:sldId id="371" r:id="rId28"/>
    <p:sldId id="372" r:id="rId29"/>
    <p:sldId id="388" r:id="rId30"/>
    <p:sldId id="373" r:id="rId31"/>
    <p:sldId id="375" r:id="rId32"/>
    <p:sldId id="376" r:id="rId33"/>
    <p:sldId id="354" r:id="rId34"/>
    <p:sldId id="356" r:id="rId35"/>
    <p:sldId id="377" r:id="rId36"/>
    <p:sldId id="381" r:id="rId37"/>
    <p:sldId id="383" r:id="rId38"/>
    <p:sldId id="384" r:id="rId39"/>
    <p:sldId id="380" r:id="rId40"/>
    <p:sldId id="386" r:id="rId41"/>
    <p:sldId id="387" r:id="rId42"/>
    <p:sldId id="357" r:id="rId43"/>
    <p:sldId id="355" r:id="rId44"/>
    <p:sldId id="379" r:id="rId45"/>
    <p:sldId id="385" r:id="rId46"/>
    <p:sldId id="364" r:id="rId47"/>
    <p:sldId id="310" r:id="rId48"/>
    <p:sldId id="265" r:id="rId49"/>
    <p:sldId id="339" r:id="rId5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varScale="1">
        <p:scale>
          <a:sx n="107" d="100"/>
          <a:sy n="107" d="100"/>
        </p:scale>
        <p:origin x="598" y="8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2013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2013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2.png"/><Relationship Id="rId10" Type="http://schemas.openxmlformats.org/officeDocument/2006/relationships/image" Target="../media/image29.jpeg"/><Relationship Id="rId4" Type="http://schemas.openxmlformats.org/officeDocument/2006/relationships/image" Target="../media/image20.pn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58.png"/><Relationship Id="rId3" Type="http://schemas.openxmlformats.org/officeDocument/2006/relationships/image" Target="../media/image24.png"/><Relationship Id="rId7" Type="http://schemas.openxmlformats.org/officeDocument/2006/relationships/image" Target="../media/image27.jpeg"/><Relationship Id="rId12"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7.jpeg"/><Relationship Id="rId5" Type="http://schemas.openxmlformats.org/officeDocument/2006/relationships/image" Target="../media/image22.png"/><Relationship Id="rId10" Type="http://schemas.openxmlformats.org/officeDocument/2006/relationships/image" Target="../media/image56.jpeg"/><Relationship Id="rId4" Type="http://schemas.openxmlformats.org/officeDocument/2006/relationships/image" Target="../media/image25.png"/><Relationship Id="rId9" Type="http://schemas.openxmlformats.org/officeDocument/2006/relationships/image" Target="../media/image30.jpeg"/></Relationships>
</file>

<file path=ppt/slides/_rels/slide4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image" Target="../media/image28.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7.jpeg"/><Relationship Id="rId11" Type="http://schemas.openxmlformats.org/officeDocument/2006/relationships/image" Target="../media/image58.png"/><Relationship Id="rId5" Type="http://schemas.openxmlformats.org/officeDocument/2006/relationships/image" Target="../media/image26.jpe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file:///C:\data\SAP\sailing\SAPSailingAnalytics.mp4" TargetMode="External"/><Relationship Id="rId1" Type="http://schemas.microsoft.com/office/2007/relationships/media" Target="file:///C:\data\SAP\sailing\SAPSailingAnalytics.mp4"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file:///C:\data\SAP\sailing\BjvSUpv6A4A.mp4"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Software Architecture in a Showcase Set-Up</a:t>
            </a:r>
          </a:p>
          <a:p>
            <a:r>
              <a:rPr lang="en-US" dirty="0"/>
              <a:t>Axel Uhl, Global Sponsorships</a:t>
            </a:r>
          </a:p>
          <a:p>
            <a:r>
              <a:rPr lang="en-US" dirty="0"/>
              <a:t>March 21,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a:t>
            </a:r>
          </a:p>
          <a:p>
            <a:pPr lvl="2"/>
            <a:r>
              <a:rPr lang="en-US" dirty="0" err="1"/>
              <a:t>iPads</a:t>
            </a:r>
            <a:r>
              <a:rPr lang="en-US" dirty="0"/>
              <a:t> and big screens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Started with </a:t>
            </a:r>
            <a:r>
              <a:rPr lang="en-US" dirty="0" err="1"/>
              <a:t>Kieler</a:t>
            </a:r>
            <a:r>
              <a:rPr lang="en-US" dirty="0"/>
              <a:t> </a:t>
            </a:r>
            <a:r>
              <a:rPr lang="en-US" dirty="0" err="1"/>
              <a:t>Woche</a:t>
            </a:r>
            <a:r>
              <a:rPr lang="en-US" dirty="0"/>
              <a:t> 2011 Requirements</a:t>
            </a:r>
          </a:p>
        </p:txBody>
      </p:sp>
      <p:sp>
        <p:nvSpPr>
          <p:cNvPr id="3" name="Text Placeholder 2"/>
          <p:cNvSpPr>
            <a:spLocks noGrp="1"/>
          </p:cNvSpPr>
          <p:nvPr>
            <p:ph type="body" sz="quarter" idx="10"/>
          </p:nvPr>
        </p:nvSpPr>
        <p:spPr>
          <a:xfrm>
            <a:off x="324000" y="1574305"/>
            <a:ext cx="8494713" cy="4610364"/>
          </a:xfrm>
        </p:spPr>
        <p:txBody>
          <a:bodyPr/>
          <a:lstStyle/>
          <a:p>
            <a:pPr lvl="0"/>
            <a:r>
              <a:rPr lang="en-US" dirty="0"/>
              <a:t>Handle Live GPS and Wind Data</a:t>
            </a:r>
          </a:p>
          <a:p>
            <a:pPr lvl="2"/>
            <a:r>
              <a:rPr lang="en-US" dirty="0"/>
              <a:t>Calculate Live In-Race Ranking Based on Wind and Boat Positions</a:t>
            </a:r>
          </a:p>
          <a:p>
            <a:pPr lvl="2"/>
            <a:r>
              <a:rPr lang="en-US" dirty="0"/>
              <a:t>Provide Live Statistics about Distances, Speeds, Rank Changes, ETA</a:t>
            </a:r>
          </a:p>
          <a:p>
            <a:r>
              <a:rPr lang="en-US" dirty="0"/>
              <a:t>Choices for a Quick Prototype</a:t>
            </a:r>
          </a:p>
          <a:p>
            <a:pPr lvl="1"/>
            <a:r>
              <a:rPr lang="en-US" dirty="0"/>
              <a:t>Java with OSGi/Equinox to record and analyze live data</a:t>
            </a:r>
          </a:p>
          <a:p>
            <a:pPr lvl="2"/>
            <a:r>
              <a:rPr lang="en-US" dirty="0"/>
              <a:t>Insert-only; queries aggregate on the fly</a:t>
            </a:r>
          </a:p>
          <a:p>
            <a:pPr lvl="2"/>
            <a:r>
              <a:rPr lang="en-US" dirty="0"/>
              <a:t>Parallel aggregations for different key figures per query</a:t>
            </a:r>
          </a:p>
          <a:p>
            <a:pPr lvl="2"/>
            <a:r>
              <a:rPr lang="en-US" dirty="0"/>
              <a:t>Coarse-grained used of </a:t>
            </a:r>
            <a:r>
              <a:rPr lang="en-US" b="1" dirty="0">
                <a:latin typeface="Courier New" pitchFamily="49" charset="0"/>
                <a:cs typeface="Courier New" pitchFamily="49" charset="0"/>
              </a:rPr>
              <a:t>synchronized</a:t>
            </a:r>
            <a:r>
              <a:rPr lang="en-US" dirty="0"/>
              <a:t> as Q&amp;D “locking”</a:t>
            </a:r>
          </a:p>
          <a:p>
            <a:pPr lvl="2"/>
            <a:r>
              <a:rPr lang="en-US" dirty="0"/>
              <a:t>Rendered JSON for multi-race leader-board in &lt;10ms</a:t>
            </a:r>
          </a:p>
          <a:p>
            <a:pPr lvl="1"/>
            <a:r>
              <a:rPr lang="en-US" dirty="0"/>
              <a:t>Embedded Jetty as Servlet/</a:t>
            </a:r>
            <a:r>
              <a:rPr lang="en-US" dirty="0" err="1"/>
              <a:t>RESTlet</a:t>
            </a:r>
            <a:r>
              <a:rPr lang="en-US" dirty="0"/>
              <a:t> container</a:t>
            </a:r>
          </a:p>
          <a:p>
            <a:pPr lvl="2"/>
            <a:r>
              <a:rPr lang="en-US" dirty="0"/>
              <a:t>Explicit registration of </a:t>
            </a:r>
            <a:r>
              <a:rPr lang="en-US" dirty="0" err="1"/>
              <a:t>RESTlets</a:t>
            </a:r>
            <a:r>
              <a:rPr lang="en-US" dirty="0"/>
              <a:t> in bundle activator</a:t>
            </a:r>
          </a:p>
          <a:p>
            <a:pPr lvl="1"/>
            <a:r>
              <a:rPr lang="en-US" dirty="0"/>
              <a:t>Python to render HTML front-end</a:t>
            </a:r>
          </a:p>
          <a:p>
            <a:pPr lvl="1"/>
            <a:r>
              <a:rPr lang="en-US" dirty="0"/>
              <a:t>REST/JSON interfaces between Python and Java</a:t>
            </a:r>
          </a:p>
          <a:p>
            <a:pPr lvl="1"/>
            <a:r>
              <a:rPr lang="en-US" dirty="0" err="1"/>
              <a:t>Git</a:t>
            </a:r>
            <a:r>
              <a:rPr lang="en-US" dirty="0"/>
              <a:t>, </a:t>
            </a:r>
            <a:r>
              <a:rPr lang="en-US" dirty="0" err="1"/>
              <a:t>JUnit</a:t>
            </a:r>
            <a:r>
              <a:rPr lang="en-US" dirty="0"/>
              <a:t>, Maven, Hudson, </a:t>
            </a:r>
            <a:r>
              <a:rPr lang="en-US" dirty="0" err="1"/>
              <a:t>MongoDB</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a:t>Kieler</a:t>
            </a:r>
            <a:r>
              <a:rPr lang="en-US" dirty="0"/>
              <a:t> </a:t>
            </a:r>
            <a:r>
              <a:rPr lang="en-US" dirty="0" err="1"/>
              <a:t>Woche</a:t>
            </a:r>
            <a:r>
              <a:rPr lang="en-US" dirty="0"/>
              <a:t> 2011 System Landscape, Data Flow</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Toughbook</a:t>
            </a:r>
            <a:endParaRPr lang="en-US" sz="1800" kern="0" dirty="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a:t>
            </a:r>
            <a:r>
              <a:rPr lang="en-US" dirty="0" err="1"/>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Wind and </a:t>
            </a:r>
            <a:r>
              <a:rPr lang="en-US" sz="1800" kern="0" dirty="0" err="1">
                <a:ea typeface="Arial Unicode MS" pitchFamily="34" charset="-128"/>
                <a:cs typeface="Arial Unicode MS" pitchFamily="34" charset="-128"/>
              </a:rPr>
              <a:t>config</a:t>
            </a:r>
            <a:r>
              <a:rPr lang="en-US" sz="1800" kern="0" dirty="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3810000"/>
            <a:ext cx="1306448" cy="50783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External requests</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for JSON documents</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possible</a:t>
            </a:r>
          </a:p>
        </p:txBody>
      </p:sp>
      <p:cxnSp>
        <p:nvCxnSpPr>
          <p:cNvPr id="20" name="Straight Connector 19"/>
          <p:cNvCxnSpPr/>
          <p:nvPr/>
        </p:nvCxnSpPr>
        <p:spPr>
          <a:xfrm>
            <a:off x="3733800" y="4143375"/>
            <a:ext cx="409575" cy="4286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Bundles Living Inside the Java Server</a:t>
            </a:r>
          </a:p>
        </p:txBody>
      </p:sp>
      <p:pic>
        <p:nvPicPr>
          <p:cNvPr id="1026" name="Picture 2"/>
          <p:cNvPicPr>
            <a:picLocks noChangeAspect="1" noChangeArrowheads="1"/>
          </p:cNvPicPr>
          <p:nvPr/>
        </p:nvPicPr>
        <p:blipFill>
          <a:blip r:embed="rId2" cstate="print"/>
          <a:srcRect/>
          <a:stretch>
            <a:fillRect/>
          </a:stretch>
        </p:blipFill>
        <p:spPr bwMode="auto">
          <a:xfrm>
            <a:off x="231775" y="1155700"/>
            <a:ext cx="8680450" cy="544036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Produced this Output after Four Weeks</a:t>
            </a:r>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First Prototype</a:t>
            </a:r>
          </a:p>
        </p:txBody>
      </p:sp>
      <p:sp>
        <p:nvSpPr>
          <p:cNvPr id="3" name="Text Placeholder 2"/>
          <p:cNvSpPr>
            <a:spLocks noGrp="1"/>
          </p:cNvSpPr>
          <p:nvPr>
            <p:ph type="body" sz="quarter" idx="10"/>
          </p:nvPr>
        </p:nvSpPr>
        <p:spPr/>
        <p:txBody>
          <a:bodyPr/>
          <a:lstStyle/>
          <a:p>
            <a:r>
              <a:rPr lang="en-US" dirty="0"/>
              <a:t>UI layer</a:t>
            </a:r>
          </a:p>
          <a:p>
            <a:pPr lvl="2"/>
            <a:r>
              <a:rPr lang="en-US" dirty="0"/>
              <a:t>Python server instance somehow redundant </a:t>
            </a:r>
            <a:r>
              <a:rPr lang="en-US" dirty="0">
                <a:sym typeface="Wingdings" pitchFamily="2" charset="2"/>
              </a:rPr>
              <a:t> move to GWT, eliminate Python instance</a:t>
            </a:r>
          </a:p>
          <a:p>
            <a:pPr lvl="2"/>
            <a:r>
              <a:rPr lang="en-US" dirty="0">
                <a:sym typeface="Wingdings" pitchFamily="2" charset="2"/>
              </a:rPr>
              <a:t>Several usability glitches, but potential of live web-based solution already became evident</a:t>
            </a:r>
          </a:p>
          <a:p>
            <a:r>
              <a:rPr lang="en-US" dirty="0"/>
              <a:t>In-Memory On-the-Fly Aggregation</a:t>
            </a:r>
          </a:p>
          <a:p>
            <a:pPr lvl="2"/>
            <a:r>
              <a:rPr lang="en-US" dirty="0"/>
              <a:t>Works nicely, particularly for out-of-order delivery of GPS and wind data</a:t>
            </a:r>
          </a:p>
          <a:p>
            <a:pPr lvl="2"/>
            <a:r>
              <a:rPr lang="en-US" dirty="0"/>
              <a:t>Parallel execution results in nice speed-up for large leader-boards</a:t>
            </a:r>
          </a:p>
          <a:p>
            <a:pPr lvl="2"/>
            <a:r>
              <a:rPr lang="en-US" dirty="0"/>
              <a:t>Use of </a:t>
            </a:r>
            <a:r>
              <a:rPr lang="en-US" b="1" dirty="0">
                <a:latin typeface="Courier New" pitchFamily="49" charset="0"/>
                <a:cs typeface="Courier New" pitchFamily="49" charset="0"/>
              </a:rPr>
              <a:t>synchronized</a:t>
            </a:r>
            <a:r>
              <a:rPr lang="en-US" dirty="0"/>
              <a:t> as poor-man’s locking replacement doesn’t scale, particularly because of read-read lock-out </a:t>
            </a:r>
            <a:r>
              <a:rPr lang="en-US" dirty="0">
                <a:sym typeface="Wingdings" pitchFamily="2" charset="2"/>
              </a:rPr>
              <a:t> move to </a:t>
            </a:r>
            <a:r>
              <a:rPr lang="en-US" b="1" dirty="0" err="1">
                <a:latin typeface="Courier New" pitchFamily="49" charset="0"/>
                <a:cs typeface="Courier New" pitchFamily="49" charset="0"/>
                <a:sym typeface="Wingdings" pitchFamily="2" charset="2"/>
              </a:rPr>
              <a:t>ReentrantReadWriteLock</a:t>
            </a:r>
            <a:endParaRPr lang="en-US" b="1" dirty="0">
              <a:latin typeface="Courier New" pitchFamily="49" charset="0"/>
              <a:cs typeface="Courier New" pitchFamily="49" charset="0"/>
              <a:sym typeface="Wingdings" pitchFamily="2" charset="2"/>
            </a:endParaRPr>
          </a:p>
          <a:p>
            <a:pPr lvl="2"/>
            <a:r>
              <a:rPr lang="en-US" dirty="0">
                <a:sym typeface="Wingdings" pitchFamily="2" charset="2"/>
              </a:rPr>
              <a:t>First few key figures were well-chosen  add more, exciting figures for sailors</a:t>
            </a:r>
          </a:p>
          <a:p>
            <a:pPr lvl="2"/>
            <a:r>
              <a:rPr lang="en-US" dirty="0">
                <a:sym typeface="Wingdings" pitchFamily="2" charset="2"/>
              </a:rPr>
              <a:t>Front-end used only by one or two users so far  scaling to many users so far not required</a:t>
            </a:r>
          </a:p>
          <a:p>
            <a:r>
              <a:rPr lang="en-US" dirty="0">
                <a:sym typeface="Wingdings" pitchFamily="2" charset="2"/>
              </a:rPr>
              <a:t>Use of DB mostly for Recovery Only</a:t>
            </a:r>
          </a:p>
          <a:p>
            <a:pPr lvl="2"/>
            <a:r>
              <a:rPr lang="en-US" dirty="0">
                <a:sym typeface="Wingdings" pitchFamily="2" charset="2"/>
              </a:rPr>
              <a:t>Works well for the data volumes we face so far. All tracking of </a:t>
            </a:r>
            <a:r>
              <a:rPr lang="en-US" dirty="0" err="1">
                <a:sym typeface="Wingdings" pitchFamily="2" charset="2"/>
              </a:rPr>
              <a:t>Kieler</a:t>
            </a:r>
            <a:r>
              <a:rPr lang="en-US" dirty="0">
                <a:sym typeface="Wingdings" pitchFamily="2" charset="2"/>
              </a:rPr>
              <a:t> </a:t>
            </a:r>
            <a:r>
              <a:rPr lang="en-US" dirty="0" err="1">
                <a:sym typeface="Wingdings" pitchFamily="2" charset="2"/>
              </a:rPr>
              <a:t>Woche</a:t>
            </a:r>
            <a:r>
              <a:rPr lang="en-US" dirty="0">
                <a:sym typeface="Wingdings" pitchFamily="2" charset="2"/>
              </a:rPr>
              <a:t> takes less than 1GB of Java heap space.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l="10" r="10"/>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a:t>From a Python-Based Web UI to GWT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Web Toolkit (GWT)</a:t>
            </a:r>
          </a:p>
        </p:txBody>
      </p:sp>
      <p:sp>
        <p:nvSpPr>
          <p:cNvPr id="3" name="Text Placeholder 2"/>
          <p:cNvSpPr>
            <a:spLocks noGrp="1"/>
          </p:cNvSpPr>
          <p:nvPr>
            <p:ph type="body" sz="quarter" idx="10"/>
          </p:nvPr>
        </p:nvSpPr>
        <p:spPr/>
        <p:txBody>
          <a:bodyPr/>
          <a:lstStyle/>
          <a:p>
            <a:pPr lvl="0"/>
            <a:r>
              <a:rPr lang="en-US" dirty="0"/>
              <a:t>Allows Java developers to build rich, dynamic HTML5 applications</a:t>
            </a:r>
          </a:p>
          <a:p>
            <a:pPr lvl="2"/>
            <a:r>
              <a:rPr lang="en-US" dirty="0"/>
              <a:t>Cross-compiles Java to efficient JavaScript</a:t>
            </a:r>
          </a:p>
          <a:p>
            <a:pPr lvl="2"/>
            <a:r>
              <a:rPr lang="en-US" dirty="0"/>
              <a:t>Uses the Eclipse Java debugging infrastructure</a:t>
            </a:r>
          </a:p>
          <a:p>
            <a:pPr lvl="2"/>
            <a:r>
              <a:rPr lang="en-US" dirty="0"/>
              <a:t>Can be made play reasonably well with OSGi</a:t>
            </a:r>
          </a:p>
          <a:p>
            <a:pPr lvl="2"/>
            <a:r>
              <a:rPr lang="en-US" dirty="0"/>
              <a:t>Code can be shared between server and browser if a few constraints are obeyed</a:t>
            </a:r>
          </a:p>
          <a:p>
            <a:pPr lvl="2"/>
            <a:r>
              <a:rPr lang="en-US" dirty="0"/>
              <a:t>Powerful Eclipse JDT features available also for browser code</a:t>
            </a:r>
          </a:p>
          <a:p>
            <a:pPr lvl="2"/>
            <a:r>
              <a:rPr lang="en-US" dirty="0"/>
              <a:t>Sufficient CSS styling capabilities to keep pure web designers reasonably happy</a:t>
            </a:r>
          </a:p>
          <a:p>
            <a:r>
              <a:rPr lang="en-US" dirty="0"/>
              <a:t>New versions of the leader-board and administration console</a:t>
            </a:r>
          </a:p>
          <a:p>
            <a:pPr lvl="2"/>
            <a:r>
              <a:rPr lang="en-US" dirty="0"/>
              <a:t>Removes Python server instance</a:t>
            </a:r>
          </a:p>
          <a:p>
            <a:pPr lvl="2"/>
            <a:r>
              <a:rPr lang="en-US" dirty="0"/>
              <a:t>Runs more efficiently because more can be done in the browser more easily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a:t>What is SAP Global Sponsorships About?</a:t>
            </a:r>
          </a:p>
          <a:p>
            <a:pPr lvl="1"/>
            <a:r>
              <a:rPr lang="en-US" dirty="0"/>
              <a:t>History of Sailing in SAP Global Sponsorships</a:t>
            </a:r>
          </a:p>
          <a:p>
            <a:pPr lvl="1"/>
            <a:r>
              <a:rPr lang="en-US" dirty="0"/>
              <a:t>From </a:t>
            </a:r>
            <a:r>
              <a:rPr lang="en-US" dirty="0" err="1"/>
              <a:t>Kieler</a:t>
            </a:r>
            <a:r>
              <a:rPr lang="en-US" dirty="0"/>
              <a:t> </a:t>
            </a:r>
            <a:r>
              <a:rPr lang="en-US" dirty="0" err="1"/>
              <a:t>Woche</a:t>
            </a:r>
            <a:r>
              <a:rPr lang="en-US" dirty="0"/>
              <a:t> 2011 to the 5o5 Worlds 2013 in Barbados</a:t>
            </a:r>
          </a:p>
          <a:p>
            <a:r>
              <a:rPr lang="en-US" dirty="0"/>
              <a:t>Laying the Cornerstones</a:t>
            </a:r>
          </a:p>
          <a:p>
            <a:pPr lvl="1"/>
            <a:r>
              <a:rPr lang="en-US" dirty="0"/>
              <a:t>Java and OSGi, </a:t>
            </a:r>
            <a:r>
              <a:rPr lang="en-US" dirty="0" err="1"/>
              <a:t>Git</a:t>
            </a:r>
            <a:r>
              <a:rPr lang="en-US" dirty="0"/>
              <a:t>, Maven, </a:t>
            </a:r>
            <a:r>
              <a:rPr lang="en-US" dirty="0" err="1"/>
              <a:t>MongoDB</a:t>
            </a:r>
            <a:endParaRPr lang="en-US" dirty="0"/>
          </a:p>
          <a:p>
            <a:pPr lvl="1"/>
            <a:r>
              <a:rPr lang="en-US" dirty="0"/>
              <a:t>Recording and Analyzing Real-World Data in Memory with Java</a:t>
            </a:r>
          </a:p>
          <a:p>
            <a:r>
              <a:rPr lang="en-US" dirty="0"/>
              <a:t>Replacing a UI Layer</a:t>
            </a:r>
          </a:p>
          <a:p>
            <a:pPr lvl="1"/>
            <a:r>
              <a:rPr lang="en-US" dirty="0"/>
              <a:t>From a Python-based Web UI to GWT</a:t>
            </a:r>
          </a:p>
          <a:p>
            <a:pPr lvl="1"/>
            <a:r>
              <a:rPr lang="en-US" dirty="0"/>
              <a:t>Using OSGi Web Bundles</a:t>
            </a:r>
          </a:p>
          <a:p>
            <a:r>
              <a:rPr lang="en-US" dirty="0"/>
              <a:t>Caching and Locking in a Highly Concurrent Environment</a:t>
            </a:r>
          </a:p>
          <a:p>
            <a:r>
              <a:rPr lang="en-US" dirty="0"/>
              <a:t>Scaling an In-Memory Architecture with Replication</a:t>
            </a:r>
          </a:p>
          <a:p>
            <a:pPr lvl="1"/>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Leaderboard as Re-Built with GWT</a:t>
            </a:r>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Switched from Explicit Registration to OSGi Web Bundles</a:t>
            </a:r>
          </a:p>
        </p:txBody>
      </p:sp>
      <p:sp>
        <p:nvSpPr>
          <p:cNvPr id="3" name="Text Placeholder 2"/>
          <p:cNvSpPr>
            <a:spLocks noGrp="1"/>
          </p:cNvSpPr>
          <p:nvPr>
            <p:ph type="body" sz="quarter" idx="10"/>
          </p:nvPr>
        </p:nvSpPr>
        <p:spPr/>
        <p:txBody>
          <a:bodyPr/>
          <a:lstStyle/>
          <a:p>
            <a:r>
              <a:rPr lang="en-US" dirty="0"/>
              <a:t>Turned all Servlet/</a:t>
            </a:r>
            <a:r>
              <a:rPr lang="en-US" dirty="0" err="1"/>
              <a:t>RESTlet</a:t>
            </a:r>
            <a:r>
              <a:rPr lang="en-US" dirty="0"/>
              <a:t> providers into OSGi Web Bundles</a:t>
            </a:r>
          </a:p>
          <a:p>
            <a:pPr lvl="2"/>
            <a:r>
              <a:rPr lang="en-US" dirty="0"/>
              <a:t>No longer requires explicit registration in activator</a:t>
            </a:r>
          </a:p>
          <a:p>
            <a:pPr lvl="2"/>
            <a:r>
              <a:rPr lang="en-US" dirty="0">
                <a:sym typeface="Wingdings" pitchFamily="2" charset="2"/>
              </a:rPr>
              <a:t>Bundle start/stop and registration / deregistration handled automatically</a:t>
            </a:r>
          </a:p>
          <a:p>
            <a:pPr lvl="2"/>
            <a:r>
              <a:rPr lang="en-US" dirty="0">
                <a:sym typeface="Wingdings" pitchFamily="2" charset="2"/>
              </a:rPr>
              <a:t>Easily supports exposing static web content</a:t>
            </a: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endParaRPr lang="en-US" dirty="0">
              <a:sym typeface="Wingdings" pitchFamily="2" charset="2"/>
            </a:endParaRPr>
          </a:p>
          <a:p>
            <a:pPr>
              <a:buFont typeface="Wingdings"/>
              <a:buChar char="à"/>
            </a:pPr>
            <a:r>
              <a:rPr lang="en-US" dirty="0">
                <a:sym typeface="Wingdings" pitchFamily="2" charset="2"/>
              </a:rPr>
              <a:t>Easy compatible upgrades of UI and gateway bundles in running server</a:t>
            </a:r>
          </a:p>
          <a:p>
            <a:pPr lvl="2"/>
            <a:r>
              <a:rPr lang="en-US" dirty="0">
                <a:sym typeface="Wingdings" pitchFamily="2" charset="2"/>
              </a:rPr>
              <a:t>Helpful if server state is a bit expensive to re-construct after start-up</a:t>
            </a: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 MANIFEST.MF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GWT Bundles in OSGi</a:t>
            </a:r>
          </a:p>
        </p:txBody>
      </p:sp>
      <p:pic>
        <p:nvPicPr>
          <p:cNvPr id="3074" name="Picture 2"/>
          <p:cNvPicPr>
            <a:picLocks noChangeAspect="1" noChangeArrowheads="1"/>
          </p:cNvPicPr>
          <p:nvPr/>
        </p:nvPicPr>
        <p:blipFill>
          <a:blip r:embed="rId2" cstate="print"/>
          <a:srcRect/>
          <a:stretch>
            <a:fillRect/>
          </a:stretch>
        </p:blipFill>
        <p:spPr bwMode="auto">
          <a:xfrm>
            <a:off x="722314" y="1039713"/>
            <a:ext cx="7650162" cy="57341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Bundles Between OSGi and GWT</a:t>
            </a:r>
          </a:p>
        </p:txBody>
      </p:sp>
      <p:pic>
        <p:nvPicPr>
          <p:cNvPr id="2052" name="Picture 4"/>
          <p:cNvPicPr>
            <a:picLocks noChangeAspect="1" noChangeArrowheads="1"/>
          </p:cNvPicPr>
          <p:nvPr/>
        </p:nvPicPr>
        <p:blipFill>
          <a:blip r:embed="rId2" cstate="print"/>
          <a:srcRect/>
          <a:stretch>
            <a:fillRect/>
          </a:stretch>
        </p:blipFill>
        <p:spPr bwMode="auto">
          <a:xfrm>
            <a:off x="1158875" y="990600"/>
            <a:ext cx="7063623" cy="57912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Computations Easily Run in Parallel</a:t>
            </a:r>
          </a:p>
        </p:txBody>
      </p:sp>
      <p:sp>
        <p:nvSpPr>
          <p:cNvPr id="3" name="Text Placeholder 2"/>
          <p:cNvSpPr>
            <a:spLocks noGrp="1"/>
          </p:cNvSpPr>
          <p:nvPr>
            <p:ph type="body" sz="quarter" idx="10"/>
          </p:nvPr>
        </p:nvSpPr>
        <p:spPr>
          <a:xfrm>
            <a:off x="382994" y="1406011"/>
            <a:ext cx="8494713" cy="4847305"/>
          </a:xfrm>
        </p:spPr>
        <p:txBody>
          <a:bodyPr/>
          <a:lstStyle/>
          <a:p>
            <a:pPr lvl="1"/>
            <a:r>
              <a:rPr lang="en-US" dirty="0"/>
              <a:t>The calculations populating each red box are executed in one task.</a:t>
            </a:r>
          </a:p>
          <a:p>
            <a:pPr lvl="1"/>
            <a:r>
              <a:rPr lang="en-US" dirty="0"/>
              <a:t>Each task is assigned to an Executor and can run concurrently.</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Complexity, Growing Data, More Users</a:t>
            </a:r>
          </a:p>
        </p:txBody>
      </p:sp>
      <p:sp>
        <p:nvSpPr>
          <p:cNvPr id="3" name="Text Placeholder 2"/>
          <p:cNvSpPr>
            <a:spLocks noGrp="1"/>
          </p:cNvSpPr>
          <p:nvPr>
            <p:ph type="body" sz="quarter" idx="10"/>
          </p:nvPr>
        </p:nvSpPr>
        <p:spPr/>
        <p:txBody>
          <a:bodyPr/>
          <a:lstStyle/>
          <a:p>
            <a:pPr lvl="0"/>
            <a:r>
              <a:rPr lang="en-US" dirty="0"/>
              <a:t>5o5 Worlds 2012, La Rochelle, France</a:t>
            </a:r>
          </a:p>
          <a:p>
            <a:pPr lvl="2"/>
            <a:r>
              <a:rPr lang="en-US" dirty="0"/>
              <a:t>~190 boats in one fleet, racing concurrently for two hours/race</a:t>
            </a:r>
          </a:p>
          <a:p>
            <a:pPr lvl="2"/>
            <a:r>
              <a:rPr lang="en-US" dirty="0"/>
              <a:t>In addition to commentary, several users in VIP lounge and on</a:t>
            </a:r>
            <a:br>
              <a:rPr lang="en-US" dirty="0"/>
            </a:br>
            <a:r>
              <a:rPr lang="en-US" dirty="0"/>
              <a:t>tablet devices</a:t>
            </a:r>
          </a:p>
          <a:p>
            <a:r>
              <a:rPr lang="en-US" dirty="0"/>
              <a:t>Where “insert-only” and “aggregate on the fly” bit us</a:t>
            </a:r>
          </a:p>
          <a:p>
            <a:pPr lvl="1"/>
            <a:r>
              <a:rPr lang="en-US" dirty="0"/>
              <a:t>Simple example: distance traveled for one competitor</a:t>
            </a:r>
          </a:p>
          <a:p>
            <a:pPr lvl="2"/>
            <a:r>
              <a:rPr lang="en-US" dirty="0"/>
              <a:t>Find first fix at or after start line passing</a:t>
            </a:r>
          </a:p>
          <a:p>
            <a:pPr lvl="2"/>
            <a:r>
              <a:rPr lang="en-US" dirty="0"/>
              <a:t>Sum up great-circle distance to the next fix that’s not an outlier</a:t>
            </a:r>
          </a:p>
          <a:p>
            <a:pPr lvl="2"/>
            <a:r>
              <a:rPr lang="en-US" dirty="0"/>
              <a:t>Do this for all fixes up to query time point or end of leg / race</a:t>
            </a:r>
          </a:p>
          <a:p>
            <a:pPr lvl="1"/>
            <a:r>
              <a:rPr lang="en-US" dirty="0"/>
              <a:t>For a leader-board with c=number of competitors and f=number of fixes that’s O(c*f)</a:t>
            </a:r>
          </a:p>
          <a:p>
            <a:pPr lvl="2"/>
            <a:r>
              <a:rPr lang="en-US" dirty="0"/>
              <a:t>And the price per operation is quite high as it involves trigonometric functions</a:t>
            </a:r>
          </a:p>
          <a:p>
            <a:pPr lvl="1"/>
            <a:r>
              <a:rPr lang="en-US" dirty="0"/>
              <a:t>Leader-board re-calculation times now &gt;2s per request towards the end of a race</a:t>
            </a:r>
          </a:p>
          <a:p>
            <a:pPr lvl="1"/>
            <a:r>
              <a:rPr lang="en-US" dirty="0"/>
              <a:t>More users started accessing our stuff </a:t>
            </a:r>
            <a:r>
              <a:rPr lang="en-US" dirty="0">
                <a:sym typeface="Wingdings" pitchFamily="2" charset="2"/>
              </a:rPr>
              <a:t> many similar expensive requests</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 Caching</a:t>
            </a:r>
          </a:p>
        </p:txBody>
      </p:sp>
      <p:sp>
        <p:nvSpPr>
          <p:cNvPr id="3" name="Text Placeholder 2"/>
          <p:cNvSpPr>
            <a:spLocks noGrp="1"/>
          </p:cNvSpPr>
          <p:nvPr>
            <p:ph type="body" sz="quarter" idx="10"/>
          </p:nvPr>
        </p:nvSpPr>
        <p:spPr/>
        <p:txBody>
          <a:bodyPr/>
          <a:lstStyle/>
          <a:p>
            <a:r>
              <a:rPr lang="en-US" dirty="0"/>
              <a:t>Major Nightmare, Pandora’s Box</a:t>
            </a:r>
          </a:p>
          <a:p>
            <a:pPr lvl="2"/>
            <a:r>
              <a:rPr lang="en-US" dirty="0"/>
              <a:t>For each cached result, need to remember </a:t>
            </a:r>
            <a:r>
              <a:rPr lang="en-US" u="sng" dirty="0"/>
              <a:t>when to invalidate</a:t>
            </a:r>
            <a:r>
              <a:rPr lang="en-US" dirty="0"/>
              <a:t> cache.</a:t>
            </a:r>
          </a:p>
          <a:p>
            <a:pPr lvl="2"/>
            <a:r>
              <a:rPr lang="en-US" dirty="0"/>
              <a:t>Calculation rule changes </a:t>
            </a:r>
            <a:r>
              <a:rPr lang="en-US" dirty="0">
                <a:sym typeface="Wingdings" pitchFamily="2" charset="2"/>
              </a:rPr>
              <a:t> invalidation logic needs to change</a:t>
            </a:r>
            <a:br>
              <a:rPr lang="en-US" dirty="0">
                <a:sym typeface="Wingdings" pitchFamily="2" charset="2"/>
              </a:rPr>
            </a:br>
            <a:r>
              <a:rPr lang="en-US" dirty="0">
                <a:sym typeface="Wingdings" pitchFamily="2" charset="2"/>
              </a:rPr>
              <a:t>accordingly</a:t>
            </a:r>
          </a:p>
          <a:p>
            <a:pPr lvl="2"/>
            <a:r>
              <a:rPr lang="en-US" dirty="0">
                <a:sym typeface="Wingdings" pitchFamily="2" charset="2"/>
              </a:rPr>
              <a:t>Feels like re-building Excel…</a:t>
            </a:r>
          </a:p>
          <a:p>
            <a:pPr lvl="2"/>
            <a:r>
              <a:rPr lang="en-US" dirty="0">
                <a:sym typeface="Wingdings" pitchFamily="2" charset="2"/>
              </a:rPr>
              <a:t>…but seems inevitable to us when calculations on raw data become more complex and number of concurrent users goes up.</a:t>
            </a:r>
          </a:p>
          <a:p>
            <a:r>
              <a:rPr lang="en-US" dirty="0">
                <a:sym typeface="Wingdings" pitchFamily="2" charset="2"/>
              </a:rPr>
              <a:t>Cache Invalidation with Out-of-Order Delivery</a:t>
            </a:r>
          </a:p>
          <a:p>
            <a:pPr lvl="1"/>
            <a:r>
              <a:rPr lang="en-US" dirty="0">
                <a:sym typeface="Wingdings" pitchFamily="2" charset="2"/>
              </a:rPr>
              <a:t>Tricky as one needs to know the cached scope affected by a single fix.</a:t>
            </a:r>
          </a:p>
          <a:p>
            <a:pPr lvl="1"/>
            <a:r>
              <a:rPr lang="en-US" dirty="0">
                <a:sym typeface="Wingdings" pitchFamily="2" charset="2"/>
              </a:rPr>
              <a:t>Example:</a:t>
            </a:r>
          </a:p>
          <a:p>
            <a:pPr lvl="2"/>
            <a:r>
              <a:rPr lang="en-US" dirty="0"/>
              <a:t>Wind is calculated as weighted average 15s before and after the requested time point.</a:t>
            </a:r>
          </a:p>
          <a:p>
            <a:pPr lvl="2"/>
            <a:r>
              <a:rPr lang="en-US" dirty="0"/>
              <a:t>A new wind fix will affect the average for 15s before and after its time point.</a:t>
            </a:r>
          </a:p>
        </p:txBody>
      </p:sp>
      <p:pic>
        <p:nvPicPr>
          <p:cNvPr id="4098" name="Picture 2"/>
          <p:cNvPicPr>
            <a:picLocks noChangeAspect="1" noChangeArrowheads="1"/>
          </p:cNvPicPr>
          <p:nvPr/>
        </p:nvPicPr>
        <p:blipFill>
          <a:blip r:embed="rId2" cstate="print"/>
          <a:srcRect/>
          <a:stretch>
            <a:fillRect/>
          </a:stretch>
        </p:blipFill>
        <p:spPr bwMode="auto">
          <a:xfrm>
            <a:off x="6762750" y="1466850"/>
            <a:ext cx="2076450" cy="125143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Effort Caching</a:t>
            </a:r>
          </a:p>
        </p:txBody>
      </p:sp>
      <p:sp>
        <p:nvSpPr>
          <p:cNvPr id="3" name="Text Placeholder 2"/>
          <p:cNvSpPr>
            <a:spLocks noGrp="1"/>
          </p:cNvSpPr>
          <p:nvPr>
            <p:ph type="body" sz="quarter" idx="10"/>
          </p:nvPr>
        </p:nvSpPr>
        <p:spPr/>
        <p:txBody>
          <a:bodyPr/>
          <a:lstStyle/>
          <a:p>
            <a:r>
              <a:rPr lang="en-US" dirty="0"/>
              <a:t>All queries consider a time point with millisecond resolution.</a:t>
            </a:r>
          </a:p>
          <a:p>
            <a:pPr lvl="1"/>
            <a:r>
              <a:rPr lang="en-US" dirty="0"/>
              <a:t>Makes cache hits pretty unlikely…</a:t>
            </a:r>
          </a:p>
          <a:p>
            <a:pPr lvl="1"/>
            <a:r>
              <a:rPr lang="en-US" dirty="0"/>
              <a:t>…unless we manage to project some time points to a single time point</a:t>
            </a:r>
          </a:p>
          <a:p>
            <a:pPr lvl="2"/>
            <a:r>
              <a:rPr lang="en-US" dirty="0"/>
              <a:t>Example: querying after last change of a race projects to end of the race (more or less)</a:t>
            </a:r>
          </a:p>
          <a:p>
            <a:r>
              <a:rPr lang="en-US" dirty="0"/>
              <a:t>Consolidate all Live Access</a:t>
            </a:r>
          </a:p>
          <a:p>
            <a:pPr lvl="2"/>
            <a:r>
              <a:rPr lang="en-US" dirty="0"/>
              <a:t>If a client asks for “live” data, it gets what the server has, no matter the “client time”</a:t>
            </a:r>
          </a:p>
          <a:p>
            <a:r>
              <a:rPr lang="en-US" dirty="0"/>
              <a:t>New facts that need to invalidate a best-effort cache trigger re-calculation</a:t>
            </a:r>
          </a:p>
          <a:p>
            <a:pPr lvl="2"/>
            <a:r>
              <a:rPr lang="en-US" dirty="0"/>
              <a:t>Clients continue to receive outdated results until re-calculation has finished.</a:t>
            </a:r>
          </a:p>
          <a:p>
            <a:pPr lvl="2"/>
            <a:r>
              <a:rPr lang="en-US" dirty="0"/>
              <a:t>This way, </a:t>
            </a:r>
            <a:r>
              <a:rPr lang="en-US" u="sng" dirty="0"/>
              <a:t>clients don’t block</a:t>
            </a:r>
            <a:r>
              <a:rPr lang="en-US" dirty="0"/>
              <a:t> for the sometimes </a:t>
            </a:r>
            <a:r>
              <a:rPr lang="en-US" u="sng" dirty="0"/>
              <a:t>expensive cache updates</a:t>
            </a:r>
            <a:r>
              <a:rPr lang="en-US" dirty="0"/>
              <a:t>.</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Locking ─ Obviously Needed with Concurrency</a:t>
            </a:r>
          </a:p>
        </p:txBody>
      </p:sp>
      <p:sp>
        <p:nvSpPr>
          <p:cNvPr id="3" name="Text Placeholder 2"/>
          <p:cNvSpPr>
            <a:spLocks noGrp="1"/>
          </p:cNvSpPr>
          <p:nvPr>
            <p:ph type="body" sz="quarter" idx="10"/>
          </p:nvPr>
        </p:nvSpPr>
        <p:spPr/>
        <p:txBody>
          <a:bodyPr/>
          <a:lstStyle/>
          <a:p>
            <a:r>
              <a:rPr lang="en-US" dirty="0"/>
              <a:t>Use of </a:t>
            </a:r>
            <a:r>
              <a:rPr lang="en-US" dirty="0">
                <a:latin typeface="Courier New" pitchFamily="49" charset="0"/>
                <a:cs typeface="Courier New" pitchFamily="49" charset="0"/>
              </a:rPr>
              <a:t>Synchronized…</a:t>
            </a:r>
            <a:r>
              <a:rPr lang="en-US" dirty="0"/>
              <a:t> collections usually too expensive.</a:t>
            </a:r>
          </a:p>
          <a:p>
            <a:r>
              <a:rPr lang="en-US" dirty="0"/>
              <a:t>Some consistency constraints exceed a single collection.</a:t>
            </a:r>
          </a:p>
          <a:p>
            <a:r>
              <a:rPr lang="en-US" dirty="0" err="1"/>
              <a:t>ReentrantReadWriteLock</a:t>
            </a:r>
            <a:r>
              <a:rPr lang="en-US" dirty="0"/>
              <a:t> Learnings:</a:t>
            </a:r>
          </a:p>
          <a:p>
            <a:pPr lvl="1"/>
            <a:r>
              <a:rPr lang="en-US" dirty="0"/>
              <a:t>Works much better than </a:t>
            </a:r>
            <a:r>
              <a:rPr lang="en-US" b="1" dirty="0">
                <a:latin typeface="Courier New" pitchFamily="49" charset="0"/>
                <a:cs typeface="Courier New" pitchFamily="49" charset="0"/>
              </a:rPr>
              <a:t>synchronized</a:t>
            </a:r>
            <a:r>
              <a:rPr lang="en-US" dirty="0"/>
              <a:t>, allowing for </a:t>
            </a:r>
            <a:r>
              <a:rPr lang="en-US" u="sng" dirty="0"/>
              <a:t>concurrent reads</a:t>
            </a:r>
          </a:p>
          <a:p>
            <a:pPr lvl="1"/>
            <a:r>
              <a:rPr lang="en-US" dirty="0"/>
              <a:t>Can use </a:t>
            </a:r>
            <a:r>
              <a:rPr lang="en-US" i="1" u="sng" dirty="0"/>
              <a:t>fair</a:t>
            </a:r>
            <a:r>
              <a:rPr lang="en-US" dirty="0"/>
              <a:t> locks where needed</a:t>
            </a:r>
          </a:p>
          <a:p>
            <a:pPr lvl="1"/>
            <a:r>
              <a:rPr lang="en-US" dirty="0"/>
              <a:t>Example: course updates</a:t>
            </a:r>
          </a:p>
          <a:p>
            <a:pPr lvl="2"/>
            <a:r>
              <a:rPr lang="en-US" dirty="0"/>
              <a:t>Compete with almost all reading operations</a:t>
            </a:r>
          </a:p>
          <a:p>
            <a:pPr lvl="2"/>
            <a:r>
              <a:rPr lang="en-US" dirty="0"/>
              <a:t>If non-fair lock were used, course update would have to wait forever</a:t>
            </a:r>
          </a:p>
          <a:p>
            <a:pPr lvl="1"/>
            <a:r>
              <a:rPr lang="en-US" dirty="0"/>
              <a:t>We find managing, maintaining and testing locking </a:t>
            </a:r>
            <a:r>
              <a:rPr lang="en-US" i="1" dirty="0"/>
              <a:t>really hard</a:t>
            </a:r>
            <a:r>
              <a:rPr lang="en-US" dirty="0"/>
              <a:t>.</a:t>
            </a:r>
          </a:p>
          <a:p>
            <a:pPr lvl="2"/>
            <a:r>
              <a:rPr lang="en-US" dirty="0"/>
              <a:t>Tracing of long-waiting locks with readers’ and writer’s stack trace very helpful</a:t>
            </a:r>
          </a:p>
          <a:p>
            <a:pPr lvl="1"/>
            <a:r>
              <a:rPr lang="en-US" dirty="0"/>
              <a:t>Surprise, surprise: </a:t>
            </a:r>
            <a:r>
              <a:rPr lang="en-US" u="sng" dirty="0"/>
              <a:t>Fair</a:t>
            </a:r>
            <a:r>
              <a:rPr lang="en-US" dirty="0"/>
              <a:t> locks can lead to a “</a:t>
            </a:r>
            <a:r>
              <a:rPr lang="en-US" u="sng" dirty="0"/>
              <a:t>read-read” deadlock!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l="10" r="10"/>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“Read-Read” Deadlock with </a:t>
            </a:r>
            <a:r>
              <a:rPr lang="en-US" dirty="0" err="1"/>
              <a:t>ReentrantReadWriteLock</a:t>
            </a:r>
            <a:endParaRPr lang="en-US" dirty="0"/>
          </a:p>
        </p:txBody>
      </p:sp>
      <p:sp>
        <p:nvSpPr>
          <p:cNvPr id="3" name="Text Placeholder 2"/>
          <p:cNvSpPr>
            <a:spLocks noGrp="1"/>
          </p:cNvSpPr>
          <p:nvPr>
            <p:ph type="body" sz="quarter" idx="10"/>
          </p:nvPr>
        </p:nvSpPr>
        <p:spPr/>
        <p:txBody>
          <a:bodyPr/>
          <a:lstStyle/>
          <a:p>
            <a:pPr lvl="2"/>
            <a:r>
              <a:rPr lang="en-US" dirty="0"/>
              <a:t>Thread 1 owns </a:t>
            </a:r>
            <a:r>
              <a:rPr lang="en-US" dirty="0" err="1"/>
              <a:t>B.read</a:t>
            </a:r>
            <a:r>
              <a:rPr lang="en-US" dirty="0"/>
              <a:t> and requests </a:t>
            </a:r>
            <a:r>
              <a:rPr lang="en-US" dirty="0" err="1"/>
              <a:t>A.write</a:t>
            </a:r>
            <a:r>
              <a:rPr lang="en-US" dirty="0"/>
              <a:t> (doesn’t get it because Thread 3 owns </a:t>
            </a:r>
            <a:r>
              <a:rPr lang="en-US" dirty="0" err="1"/>
              <a:t>A.read</a:t>
            </a:r>
            <a:r>
              <a:rPr lang="en-US" dirty="0"/>
              <a:t>)</a:t>
            </a:r>
          </a:p>
          <a:p>
            <a:pPr lvl="2"/>
            <a:r>
              <a:rPr lang="en-US" dirty="0"/>
              <a:t>Thread 2 requests </a:t>
            </a:r>
            <a:r>
              <a:rPr lang="en-US" dirty="0" err="1"/>
              <a:t>B.write</a:t>
            </a:r>
            <a:r>
              <a:rPr lang="en-US" dirty="0"/>
              <a:t> (doesn’t get it because Thread 1 owns </a:t>
            </a:r>
            <a:r>
              <a:rPr lang="en-US" dirty="0" err="1"/>
              <a:t>B.read</a:t>
            </a:r>
            <a:r>
              <a:rPr lang="en-US" dirty="0"/>
              <a:t>)</a:t>
            </a:r>
          </a:p>
          <a:p>
            <a:pPr lvl="2"/>
            <a:r>
              <a:rPr lang="en-US" dirty="0"/>
              <a:t>Thread 3 owns </a:t>
            </a:r>
            <a:r>
              <a:rPr lang="en-US" dirty="0" err="1"/>
              <a:t>A.read</a:t>
            </a:r>
            <a:r>
              <a:rPr lang="en-US" dirty="0"/>
              <a:t> and requests </a:t>
            </a:r>
            <a:r>
              <a:rPr lang="en-US" dirty="0" err="1"/>
              <a:t>B.read</a:t>
            </a:r>
            <a:r>
              <a:rPr lang="en-US" dirty="0"/>
              <a:t> (doesn’t get it because </a:t>
            </a:r>
            <a:r>
              <a:rPr lang="en-US" dirty="0" err="1"/>
              <a:t>B.write</a:t>
            </a:r>
            <a:r>
              <a:rPr lang="en-US" dirty="0"/>
              <a:t> came earlier)</a:t>
            </a:r>
          </a:p>
          <a:p>
            <a:pPr lvl="2"/>
            <a:r>
              <a:rPr lang="en-US" dirty="0"/>
              <a:t>Looking only at Thread 1 and 3, it seems there is a deadlock between two readers of B!</a:t>
            </a:r>
          </a:p>
        </p:txBody>
      </p:sp>
      <p:grpSp>
        <p:nvGrpSpPr>
          <p:cNvPr id="10" name="Group 9"/>
          <p:cNvGrpSpPr/>
          <p:nvPr/>
        </p:nvGrpSpPr>
        <p:grpSpPr>
          <a:xfrm>
            <a:off x="2952750" y="3838575"/>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write</a:t>
              </a:r>
            </a:p>
          </p:txBody>
        </p:sp>
      </p:grpSp>
      <p:grpSp>
        <p:nvGrpSpPr>
          <p:cNvPr id="11" name="Group 10"/>
          <p:cNvGrpSpPr/>
          <p:nvPr/>
        </p:nvGrpSpPr>
        <p:grpSpPr>
          <a:xfrm>
            <a:off x="4724400" y="3848100"/>
            <a:ext cx="923925" cy="914400"/>
            <a:chOff x="3600450" y="3105150"/>
            <a:chExt cx="923925" cy="914400"/>
          </a:xfrm>
        </p:grpSpPr>
        <p:grpSp>
          <p:nvGrpSpPr>
            <p:cNvPr id="12"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write</a:t>
              </a:r>
            </a:p>
          </p:txBody>
        </p:sp>
      </p:grpSp>
      <p:sp>
        <p:nvSpPr>
          <p:cNvPr id="17" name="TextBox 16"/>
          <p:cNvSpPr txBox="1"/>
          <p:nvPr/>
        </p:nvSpPr>
        <p:spPr>
          <a:xfrm>
            <a:off x="3343275" y="352425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a:t>
            </a:r>
          </a:p>
        </p:txBody>
      </p:sp>
      <p:sp>
        <p:nvSpPr>
          <p:cNvPr id="18" name="TextBox 17"/>
          <p:cNvSpPr txBox="1"/>
          <p:nvPr/>
        </p:nvSpPr>
        <p:spPr>
          <a:xfrm>
            <a:off x="5105400" y="354330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a:t>
            </a:r>
          </a:p>
        </p:txBody>
      </p:sp>
      <p:sp>
        <p:nvSpPr>
          <p:cNvPr id="19" name="TextBox 18"/>
          <p:cNvSpPr txBox="1"/>
          <p:nvPr/>
        </p:nvSpPr>
        <p:spPr>
          <a:xfrm>
            <a:off x="676275" y="3219450"/>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1. </a:t>
            </a:r>
            <a:r>
              <a:rPr lang="en-US" kern="0" dirty="0" err="1">
                <a:ea typeface="Arial Unicode MS" pitchFamily="34" charset="-128"/>
                <a:cs typeface="Arial Unicode MS" pitchFamily="34" charset="-128"/>
              </a:rPr>
              <a:t>B.read.lock</a:t>
            </a:r>
            <a:r>
              <a:rPr lang="en-US"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4. </a:t>
            </a:r>
            <a:r>
              <a:rPr lang="en-US" sz="1800" kern="0" dirty="0" err="1">
                <a:ea typeface="Arial Unicode MS" pitchFamily="34" charset="-128"/>
                <a:cs typeface="Arial Unicode MS" pitchFamily="34" charset="-128"/>
              </a:rPr>
              <a:t>A.write.lock</a:t>
            </a:r>
            <a:r>
              <a:rPr lang="en-US" sz="1800" kern="0" dirty="0">
                <a:ea typeface="Arial Unicode MS" pitchFamily="34" charset="-128"/>
                <a:cs typeface="Arial Unicode MS" pitchFamily="34" charset="-128"/>
              </a:rPr>
              <a:t>()</a:t>
            </a:r>
          </a:p>
        </p:txBody>
      </p:sp>
      <p:sp>
        <p:nvSpPr>
          <p:cNvPr id="20" name="TextBox 19"/>
          <p:cNvSpPr txBox="1"/>
          <p:nvPr/>
        </p:nvSpPr>
        <p:spPr>
          <a:xfrm>
            <a:off x="3686175" y="5172075"/>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3. </a:t>
            </a:r>
            <a:r>
              <a:rPr lang="en-US" kern="0" dirty="0" err="1">
                <a:ea typeface="Arial Unicode MS" pitchFamily="34" charset="-128"/>
                <a:cs typeface="Arial Unicode MS" pitchFamily="34" charset="-128"/>
              </a:rPr>
              <a:t>A.read.lock</a:t>
            </a:r>
            <a:r>
              <a:rPr lang="en-US"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5. </a:t>
            </a:r>
            <a:r>
              <a:rPr lang="en-US" sz="1800" kern="0" dirty="0" err="1">
                <a:ea typeface="Arial Unicode MS" pitchFamily="34" charset="-128"/>
                <a:cs typeface="Arial Unicode MS" pitchFamily="34" charset="-128"/>
              </a:rPr>
              <a:t>B.read.lock</a:t>
            </a:r>
            <a:r>
              <a:rPr lang="en-US" sz="1800" kern="0" dirty="0">
                <a:ea typeface="Arial Unicode MS" pitchFamily="34" charset="-128"/>
                <a:cs typeface="Arial Unicode MS" pitchFamily="34" charset="-128"/>
              </a:rPr>
              <a:t>()</a:t>
            </a:r>
          </a:p>
        </p:txBody>
      </p:sp>
      <p:sp>
        <p:nvSpPr>
          <p:cNvPr id="21" name="TextBox 20"/>
          <p:cNvSpPr txBox="1"/>
          <p:nvPr/>
        </p:nvSpPr>
        <p:spPr>
          <a:xfrm>
            <a:off x="6600825" y="3219450"/>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2. </a:t>
            </a:r>
            <a:r>
              <a:rPr lang="en-US" kern="0" dirty="0" err="1">
                <a:ea typeface="Arial Unicode MS" pitchFamily="34" charset="-128"/>
                <a:cs typeface="Arial Unicode MS" pitchFamily="34" charset="-128"/>
              </a:rPr>
              <a:t>B.write.lock</a:t>
            </a:r>
            <a:r>
              <a:rPr lang="en-US" kern="0" dirty="0">
                <a:ea typeface="Arial Unicode MS" pitchFamily="34" charset="-128"/>
                <a:cs typeface="Arial Unicode MS" pitchFamily="34" charset="-128"/>
              </a:rPr>
              <a:t>()</a:t>
            </a:r>
          </a:p>
        </p:txBody>
      </p:sp>
      <p:cxnSp>
        <p:nvCxnSpPr>
          <p:cNvPr id="23" name="Elbow Connector 22"/>
          <p:cNvCxnSpPr>
            <a:endCxn id="16" idx="0"/>
          </p:cNvCxnSpPr>
          <p:nvPr/>
        </p:nvCxnSpPr>
        <p:spPr>
          <a:xfrm>
            <a:off x="2305050" y="3771900"/>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638800" y="3771900"/>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86000" y="4238625"/>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419475" y="4752975"/>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81601" y="4762500"/>
            <a:ext cx="381000" cy="1390650"/>
            <a:chOff x="5181601" y="4762500"/>
            <a:chExt cx="381000" cy="1390650"/>
          </a:xfrm>
        </p:grpSpPr>
        <p:cxnSp>
          <p:nvCxnSpPr>
            <p:cNvPr id="37" name="Elbow Connector 36"/>
            <p:cNvCxnSpPr>
              <a:endCxn id="15" idx="3"/>
            </p:cNvCxnSpPr>
            <p:nvPr/>
          </p:nvCxnSpPr>
          <p:spPr>
            <a:xfrm rot="16200000" flipV="1">
              <a:off x="4681538" y="5262563"/>
              <a:ext cx="1381125" cy="38100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819775" y="3686175"/>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2266950" y="3876675"/>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248275" y="5400675"/>
            <a:ext cx="647699" cy="647699"/>
          </a:xfrm>
          <a:prstGeom prst="rect">
            <a:avLst/>
          </a:prstGeom>
          <a:noFill/>
        </p:spPr>
      </p:pic>
      <p:cxnSp>
        <p:nvCxnSpPr>
          <p:cNvPr id="53" name="Straight Arrow Connector 52"/>
          <p:cNvCxnSpPr/>
          <p:nvPr/>
        </p:nvCxnSpPr>
        <p:spPr>
          <a:xfrm flipV="1">
            <a:off x="5819775" y="3952875"/>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800850" y="4591050"/>
            <a:ext cx="1718419" cy="166199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Write lock was</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requested first;</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need to wait for</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write lock to be</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granted because</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lock is </a:t>
            </a:r>
            <a:r>
              <a:rPr lang="en-US" i="1" u="sng" kern="0" dirty="0">
                <a:ea typeface="Arial Unicode MS" pitchFamily="34" charset="-128"/>
                <a:cs typeface="Arial Unicode MS" pitchFamily="34" charset="-128"/>
              </a:rPr>
              <a:t>fair</a:t>
            </a:r>
            <a:endParaRPr lang="en-US" sz="1800" u="sng" kern="0" dirty="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Performance Improvements by Saving Memory</a:t>
            </a:r>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Interfaces with naïve implementation classes </a:t>
            </a:r>
            <a:r>
              <a:rPr lang="en-US" sz="1800" kern="0" dirty="0">
                <a:ea typeface="Arial Unicode MS" pitchFamily="34" charset="-128"/>
                <a:cs typeface="Arial Unicode MS" pitchFamily="34" charset="-128"/>
                <a:sym typeface="Wingdings" pitchFamily="2" charset="2"/>
              </a:rPr>
              <a:t> </a:t>
            </a:r>
            <a:r>
              <a:rPr lang="en-US" sz="1800" kern="0" dirty="0">
                <a:ea typeface="Arial Unicode MS" pitchFamily="34" charset="-128"/>
                <a:cs typeface="Arial Unicode MS" pitchFamily="34" charset="-128"/>
              </a:rPr>
              <a:t>5 objects for one GPS fix</a:t>
            </a:r>
          </a:p>
        </p:txBody>
      </p:sp>
      <p:pic>
        <p:nvPicPr>
          <p:cNvPr id="5122" name="Picture 2"/>
          <p:cNvPicPr>
            <a:picLocks noChangeAspect="1" noChangeArrowheads="1"/>
          </p:cNvPicPr>
          <p:nvPr/>
        </p:nvPicPr>
        <p:blipFill>
          <a:blip r:embed="rId3" cstate="print"/>
          <a:srcRect/>
          <a:stretch>
            <a:fillRect/>
          </a:stretch>
        </p:blipFill>
        <p:spPr bwMode="auto">
          <a:xfrm>
            <a:off x="665163" y="5195888"/>
            <a:ext cx="7945437" cy="9048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Compact Implementation, Saving Headers + Refs</a:t>
            </a:r>
          </a:p>
        </p:txBody>
      </p:sp>
      <p:sp>
        <p:nvSpPr>
          <p:cNvPr id="3" name="Text Placeholder 2"/>
          <p:cNvSpPr>
            <a:spLocks noGrp="1"/>
          </p:cNvSpPr>
          <p:nvPr>
            <p:ph type="body" sz="quarter" idx="10"/>
          </p:nvPr>
        </p:nvSpPr>
        <p:spPr>
          <a:xfrm>
            <a:off x="324000" y="1690687"/>
            <a:ext cx="4454477" cy="4391026"/>
          </a:xfrm>
        </p:spPr>
        <p:txBody>
          <a:bodyPr/>
          <a:lstStyle/>
          <a:p>
            <a:r>
              <a:rPr lang="en-US" dirty="0"/>
              <a:t>Collect all fields of a containment hierarchy transitively</a:t>
            </a:r>
          </a:p>
          <a:p>
            <a:r>
              <a:rPr lang="en-US" dirty="0"/>
              <a:t>Store in one object</a:t>
            </a:r>
          </a:p>
          <a:p>
            <a:pPr lvl="2"/>
            <a:r>
              <a:rPr lang="en-US" dirty="0"/>
              <a:t>Saves four object headers (4*16B=64B)</a:t>
            </a:r>
          </a:p>
          <a:p>
            <a:pPr lvl="2"/>
            <a:r>
              <a:rPr lang="en-US" dirty="0"/>
              <a:t>Saves four object references (4*8B=32B)</a:t>
            </a:r>
          </a:p>
          <a:p>
            <a:pPr lvl="2"/>
            <a:r>
              <a:rPr lang="en-US" dirty="0"/>
              <a:t>Payload: 5*8B=40B</a:t>
            </a:r>
          </a:p>
          <a:p>
            <a:pPr lvl="2"/>
            <a:r>
              <a:rPr lang="en-US" dirty="0"/>
              <a:t>Single object header: 2*8B=16B</a:t>
            </a:r>
          </a:p>
          <a:p>
            <a:pPr lvl="1">
              <a:buFont typeface="Wingdings"/>
              <a:buChar char="à"/>
            </a:pPr>
            <a:r>
              <a:rPr lang="en-US" dirty="0">
                <a:sym typeface="Wingdings" pitchFamily="2" charset="2"/>
              </a:rPr>
              <a:t>Leaves 40% overhead instead of 280%</a:t>
            </a:r>
          </a:p>
          <a:p>
            <a:r>
              <a:rPr lang="en-US" dirty="0"/>
              <a:t>Objects of inner classes only needed temporarily</a:t>
            </a:r>
          </a:p>
          <a:p>
            <a:pPr lvl="2"/>
            <a:r>
              <a:rPr lang="en-US" dirty="0"/>
              <a:t>Usually end up in Eden space</a:t>
            </a:r>
          </a:p>
          <a:p>
            <a:pPr lvl="2"/>
            <a:r>
              <a:rPr lang="en-US" dirty="0"/>
              <a:t>Quickly </a:t>
            </a:r>
            <a:r>
              <a:rPr lang="en-US" dirty="0" err="1"/>
              <a:t>GCed</a:t>
            </a:r>
            <a:r>
              <a:rPr lang="en-US" dirty="0"/>
              <a:t> again</a:t>
            </a:r>
          </a:p>
          <a:p>
            <a:pPr lvl="2"/>
            <a:r>
              <a:rPr lang="en-US" dirty="0"/>
              <a:t>Often don’t even leave stack frame</a:t>
            </a:r>
          </a:p>
          <a:p>
            <a:r>
              <a:rPr lang="en-US" dirty="0"/>
              <a:t>No change at all to interfaces and clients</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l="10" r="10"/>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Go to Extremes…</a:t>
            </a:r>
          </a:p>
        </p:txBody>
      </p:sp>
      <p:sp>
        <p:nvSpPr>
          <p:cNvPr id="3" name="Text Placeholder 2"/>
          <p:cNvSpPr>
            <a:spLocks noGrp="1"/>
          </p:cNvSpPr>
          <p:nvPr>
            <p:ph type="body" sz="quarter" idx="10"/>
          </p:nvPr>
        </p:nvSpPr>
        <p:spPr/>
        <p:txBody>
          <a:bodyPr/>
          <a:lstStyle/>
          <a:p>
            <a:pPr lvl="0"/>
            <a:r>
              <a:rPr lang="en-US" dirty="0"/>
              <a:t>Since 2013 SAP is Proud Technology Sponsor of the Extreme Sailing Series</a:t>
            </a:r>
          </a:p>
          <a:p>
            <a:pPr lvl="2"/>
            <a:r>
              <a:rPr lang="en-US" dirty="0"/>
              <a:t>See </a:t>
            </a:r>
            <a:r>
              <a:rPr lang="en-US" dirty="0" err="1">
                <a:hlinkClick r:id="rId3"/>
              </a:rPr>
              <a:t>http://www.extremesailingseries.com</a:t>
            </a:r>
            <a:endParaRPr lang="en-US" dirty="0"/>
          </a:p>
          <a:p>
            <a:pPr lvl="1"/>
            <a:r>
              <a:rPr lang="en-US" dirty="0"/>
              <a:t>Thousands of Followers World-Wide</a:t>
            </a:r>
          </a:p>
          <a:p>
            <a:pPr lvl="1"/>
            <a:r>
              <a:rPr lang="en-US" dirty="0"/>
              <a:t>Hundreds at the VIP Area</a:t>
            </a:r>
          </a:p>
          <a:p>
            <a:pPr lvl="1"/>
            <a:r>
              <a:rPr lang="en-US" dirty="0"/>
              <a:t>SAP is official score keeper for the 2013 series</a:t>
            </a:r>
          </a:p>
          <a:p>
            <a:pPr lvl="1"/>
            <a:endParaRPr lang="en-US" dirty="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and Online Leaderboard Instead of Velcro</a:t>
            </a:r>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Sailing Analytics Used by Commentators and TV Team</a:t>
            </a:r>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Serving the Live Leaderboard for ESS Web Page</a:t>
            </a:r>
          </a:p>
        </p:txBody>
      </p:sp>
      <p:sp>
        <p:nvSpPr>
          <p:cNvPr id="3" name="Text Placeholder 2"/>
          <p:cNvSpPr>
            <a:spLocks noGrp="1"/>
          </p:cNvSpPr>
          <p:nvPr>
            <p:ph type="body" sz="quarter" idx="10"/>
          </p:nvPr>
        </p:nvSpPr>
        <p:spPr/>
        <p:txBody>
          <a:bodyPr/>
          <a:lstStyle/>
          <a:p>
            <a:r>
              <a:rPr lang="en-US" dirty="0"/>
              <a:t>JSON </a:t>
            </a:r>
            <a:r>
              <a:rPr lang="en-US" dirty="0" err="1"/>
              <a:t>RESTlets</a:t>
            </a:r>
            <a:r>
              <a:rPr lang="en-US" dirty="0"/>
              <a:t> to feed the Live Act and Series Leaderboard</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for Race Committee Support</a:t>
            </a:r>
          </a:p>
        </p:txBody>
      </p:sp>
      <p:sp>
        <p:nvSpPr>
          <p:cNvPr id="3" name="Text Placeholder 2"/>
          <p:cNvSpPr>
            <a:spLocks noGrp="1"/>
          </p:cNvSpPr>
          <p:nvPr>
            <p:ph type="body" sz="quarter" idx="10"/>
          </p:nvPr>
        </p:nvSpPr>
        <p:spPr/>
        <p:txBody>
          <a:bodyPr/>
          <a:lstStyle/>
          <a:p>
            <a:r>
              <a:rPr lang="en-US" dirty="0"/>
              <a:t>Announces Course and Race Start Time</a:t>
            </a:r>
          </a:p>
          <a:p>
            <a:r>
              <a:rPr lang="en-US" dirty="0"/>
              <a:t>Will be used for final result entry</a:t>
            </a:r>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Scale all This?</a:t>
            </a:r>
          </a:p>
        </p:txBody>
      </p:sp>
      <p:sp>
        <p:nvSpPr>
          <p:cNvPr id="3" name="Text Placeholder 2"/>
          <p:cNvSpPr>
            <a:spLocks noGrp="1"/>
          </p:cNvSpPr>
          <p:nvPr>
            <p:ph type="body" sz="quarter" idx="10"/>
          </p:nvPr>
        </p:nvSpPr>
        <p:spPr>
          <a:xfrm>
            <a:off x="324000" y="1405559"/>
            <a:ext cx="8494713" cy="4887086"/>
          </a:xfrm>
        </p:spPr>
        <p:txBody>
          <a:bodyPr/>
          <a:lstStyle/>
          <a:p>
            <a:r>
              <a:rPr lang="en-US" dirty="0"/>
              <a:t>Scale-Up has its limits, scale-out inevitable over time.</a:t>
            </a:r>
          </a:p>
          <a:p>
            <a:r>
              <a:rPr lang="en-US" dirty="0"/>
              <a:t>Use Operation-based replication scheme</a:t>
            </a:r>
          </a:p>
          <a:p>
            <a:pPr lvl="2"/>
            <a:r>
              <a:rPr lang="en-US" dirty="0"/>
              <a:t>All state changes to a </a:t>
            </a:r>
            <a:r>
              <a:rPr lang="en-US" i="1" dirty="0"/>
              <a:t>master</a:t>
            </a:r>
            <a:r>
              <a:rPr lang="en-US" dirty="0"/>
              <a:t> instance to be described by </a:t>
            </a:r>
            <a:r>
              <a:rPr lang="en-US" b="1" dirty="0">
                <a:latin typeface="Courier New" pitchFamily="49" charset="0"/>
                <a:cs typeface="Courier New" pitchFamily="49" charset="0"/>
              </a:rPr>
              <a:t>Operation</a:t>
            </a:r>
            <a:r>
              <a:rPr lang="en-US" dirty="0"/>
              <a:t> objects</a:t>
            </a:r>
          </a:p>
          <a:p>
            <a:pPr lvl="2"/>
            <a:r>
              <a:rPr lang="en-US" dirty="0"/>
              <a:t>Copy a master instance by serializing its state as an “initial load”</a:t>
            </a:r>
          </a:p>
          <a:p>
            <a:pPr lvl="2"/>
            <a:r>
              <a:rPr lang="en-US" dirty="0"/>
              <a:t>Incrementally update </a:t>
            </a:r>
            <a:r>
              <a:rPr lang="en-US" i="1" dirty="0"/>
              <a:t>replicas</a:t>
            </a:r>
            <a:r>
              <a:rPr lang="en-US" dirty="0"/>
              <a:t> by pushing </a:t>
            </a:r>
            <a:r>
              <a:rPr lang="en-US" i="1" dirty="0"/>
              <a:t>master</a:t>
            </a:r>
            <a:r>
              <a:rPr lang="en-US" dirty="0"/>
              <a:t> operations through </a:t>
            </a:r>
            <a:r>
              <a:rPr lang="en-US" u="sng" dirty="0" err="1"/>
              <a:t>RabbitMQ</a:t>
            </a:r>
            <a:endParaRPr lang="en-US" i="1" u="sng" dirty="0"/>
          </a:p>
          <a:p>
            <a:r>
              <a:rPr lang="en-US" dirty="0"/>
              <a:t>Potential to extend to a full-fledged </a:t>
            </a:r>
            <a:r>
              <a:rPr lang="en-US" u="sng" dirty="0"/>
              <a:t>Operation Transformation</a:t>
            </a:r>
            <a:r>
              <a:rPr lang="en-US" dirty="0"/>
              <a:t> scheme</a:t>
            </a:r>
          </a:p>
          <a:p>
            <a:pPr lvl="2"/>
            <a:r>
              <a:rPr lang="en-US" dirty="0"/>
              <a:t>Provides eventual consistency across master and replicas</a:t>
            </a:r>
          </a:p>
          <a:p>
            <a:pPr lvl="2"/>
            <a:r>
              <a:rPr lang="en-US" dirty="0"/>
              <a:t>Allows operations to be originally applied to either </a:t>
            </a:r>
            <a:r>
              <a:rPr lang="en-US" i="1" dirty="0"/>
              <a:t>master</a:t>
            </a:r>
            <a:r>
              <a:rPr lang="en-US" dirty="0"/>
              <a:t> or </a:t>
            </a:r>
            <a:r>
              <a:rPr lang="en-US" i="1" dirty="0"/>
              <a:t>replica</a:t>
            </a:r>
          </a:p>
          <a:p>
            <a:r>
              <a:rPr lang="en-US" dirty="0"/>
              <a:t>Additional benefits</a:t>
            </a:r>
          </a:p>
          <a:p>
            <a:pPr lvl="1"/>
            <a:r>
              <a:rPr lang="en-US" dirty="0"/>
              <a:t>Wide-area distribution of replica supports on-site instance</a:t>
            </a:r>
          </a:p>
          <a:p>
            <a:pPr lvl="2"/>
            <a:r>
              <a:rPr lang="en-US" dirty="0"/>
              <a:t>Low latency for commentators</a:t>
            </a:r>
          </a:p>
          <a:p>
            <a:pPr lvl="2"/>
            <a:r>
              <a:rPr lang="en-US" dirty="0"/>
              <a:t>Can connect to a local server of a tracking provider</a:t>
            </a:r>
          </a:p>
          <a:p>
            <a:pPr lvl="1"/>
            <a:r>
              <a:rPr lang="en-US" dirty="0"/>
              <a:t>Potential for quick fail-over with replicas choosing one of them as new master</a:t>
            </a:r>
          </a:p>
          <a:p>
            <a:pPr lvl="2"/>
            <a:r>
              <a:rPr lang="en-US" dirty="0"/>
              <a:t>Need to address split-brain syndrome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Replication for Scale-Out and Fault Tolerance</a:t>
            </a:r>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Toughbook</a:t>
              </a:r>
              <a:endParaRPr lang="en-US" sz="1050" kern="0" dirty="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sapsailing.com</a:t>
                </a:r>
                <a:endParaRPr lang="en-US" sz="1050" kern="0" dirty="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effectLst/>
                <a:uLnTx/>
                <a:uFillTx/>
                <a:ea typeface="Arial Unicode MS" pitchFamily="34" charset="-128"/>
                <a:cs typeface="Arial Unicode MS" pitchFamily="34" charset="-128"/>
              </a:rPr>
              <a:t>ELB</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sapsailing.com</a:t>
                </a:r>
                <a:endParaRPr lang="en-US" sz="1050" kern="0" dirty="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sapsailing.com</a:t>
                </a:r>
                <a:endParaRPr lang="en-US" sz="1050" kern="0" dirty="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Admin uses </a:t>
            </a:r>
            <a:r>
              <a:rPr lang="en-US" kern="0" dirty="0">
                <a:ea typeface="Arial Unicode MS" pitchFamily="34" charset="-128"/>
                <a:cs typeface="Arial Unicode MS" pitchFamily="34" charset="-128"/>
              </a:rPr>
              <a:t>master</a:t>
            </a:r>
            <a:endParaRPr lang="en-US" sz="1800" kern="0" dirty="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Initial load+</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ea typeface="Arial Unicode MS" pitchFamily="34" charset="-128"/>
                <a:cs typeface="Arial Unicode MS" pitchFamily="34" charset="-128"/>
              </a:rPr>
              <a:t>Initial load+</a:t>
            </a:r>
            <a:br>
              <a:rPr lang="en-US" sz="1100" kern="0" dirty="0">
                <a:ea typeface="Arial Unicode MS" pitchFamily="34" charset="-128"/>
                <a:cs typeface="Arial Unicode MS" pitchFamily="34" charset="-128"/>
              </a:rPr>
            </a:br>
            <a:r>
              <a:rPr lang="en-US" sz="1100" kern="0" dirty="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
        <p:nvSpPr>
          <p:cNvPr id="56" name="TextBox 55"/>
          <p:cNvSpPr txBox="1"/>
          <p:nvPr/>
        </p:nvSpPr>
        <p:spPr>
          <a:xfrm>
            <a:off x="3790950" y="6132564"/>
            <a:ext cx="132244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Data Center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Toughbook</a:t>
              </a:r>
              <a:endParaRPr lang="en-US" sz="1050" kern="0" dirty="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Replication for Low-Latency On-Site Server</a:t>
            </a:r>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sapsailing.local</a:t>
                </a:r>
                <a:endParaRPr lang="en-US" sz="1050" kern="0" dirty="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a:ea typeface="Arial Unicode MS" pitchFamily="34" charset="-128"/>
                    <a:cs typeface="Arial Unicode MS" pitchFamily="34" charset="-128"/>
                  </a:rPr>
                  <a:t>sapsailing.com</a:t>
                </a:r>
                <a:endParaRPr lang="en-US" sz="1050" kern="0" dirty="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with Replication</a:t>
            </a:r>
          </a:p>
        </p:txBody>
      </p:sp>
      <p:sp>
        <p:nvSpPr>
          <p:cNvPr id="3" name="Text Placeholder 2"/>
          <p:cNvSpPr>
            <a:spLocks noGrp="1"/>
          </p:cNvSpPr>
          <p:nvPr>
            <p:ph type="body" sz="quarter" idx="10"/>
          </p:nvPr>
        </p:nvSpPr>
        <p:spPr/>
        <p:txBody>
          <a:bodyPr/>
          <a:lstStyle/>
          <a:p>
            <a:pPr lvl="0"/>
            <a:r>
              <a:rPr lang="en-US" dirty="0"/>
              <a:t>Initial Load</a:t>
            </a:r>
          </a:p>
          <a:p>
            <a:pPr lvl="2"/>
            <a:r>
              <a:rPr lang="en-US" dirty="0"/>
              <a:t>Can take several minutes for a server with many races loaded at low bandwidth</a:t>
            </a:r>
          </a:p>
          <a:p>
            <a:r>
              <a:rPr lang="en-US" dirty="0"/>
              <a:t>Master Restart</a:t>
            </a:r>
          </a:p>
          <a:p>
            <a:pPr lvl="2"/>
            <a:r>
              <a:rPr lang="en-US" dirty="0"/>
              <a:t>What about the replica’s state? How do they re-subscribe?</a:t>
            </a:r>
          </a:p>
          <a:p>
            <a:r>
              <a:rPr lang="en-US" dirty="0"/>
              <a:t>Disconnected Replica</a:t>
            </a:r>
          </a:p>
          <a:p>
            <a:pPr lvl="2"/>
            <a:r>
              <a:rPr lang="en-US" dirty="0"/>
              <a:t>How to detect and how to react to temporarily or finally disconnected replica?</a:t>
            </a:r>
          </a:p>
          <a:p>
            <a:pPr lvl="2"/>
            <a:r>
              <a:rPr lang="en-US" dirty="0"/>
              <a:t>How to clean up </a:t>
            </a:r>
            <a:r>
              <a:rPr lang="en-US" dirty="0" err="1"/>
              <a:t>RabbitMQ</a:t>
            </a:r>
            <a:r>
              <a:rPr lang="en-US" dirty="0"/>
              <a:t> queues for replica that “disappeared?”</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and Outlook</a:t>
            </a:r>
          </a:p>
        </p:txBody>
      </p:sp>
      <p:sp>
        <p:nvSpPr>
          <p:cNvPr id="3" name="Text Placeholder 2"/>
          <p:cNvSpPr>
            <a:spLocks noGrp="1"/>
          </p:cNvSpPr>
          <p:nvPr>
            <p:ph type="body" sz="quarter" idx="10"/>
          </p:nvPr>
        </p:nvSpPr>
        <p:spPr>
          <a:xfrm>
            <a:off x="324000" y="1395411"/>
            <a:ext cx="8494713" cy="4843463"/>
          </a:xfrm>
        </p:spPr>
        <p:txBody>
          <a:bodyPr/>
          <a:lstStyle/>
          <a:p>
            <a:pPr lvl="0"/>
            <a:r>
              <a:rPr lang="en-US" dirty="0"/>
              <a:t>From a Q&amp;D prototype to an application with a bunch of fans and 150kLOC</a:t>
            </a:r>
          </a:p>
          <a:p>
            <a:pPr lvl="0"/>
            <a:r>
              <a:rPr lang="en-US" dirty="0"/>
              <a:t>Some architectural decisions survived and are considered helpful</a:t>
            </a:r>
          </a:p>
          <a:p>
            <a:pPr lvl="2"/>
            <a:r>
              <a:rPr lang="en-US" dirty="0"/>
              <a:t>Use of Java, OSGi, Web Bundles, GWT, Eclipse as powerful tool environment</a:t>
            </a:r>
          </a:p>
          <a:p>
            <a:pPr lvl="2"/>
            <a:r>
              <a:rPr lang="en-US" dirty="0"/>
              <a:t>In-Memory with DB as recovery-only works very well for live scenarios</a:t>
            </a:r>
          </a:p>
          <a:p>
            <a:pPr lvl="2"/>
            <a:r>
              <a:rPr lang="en-US" dirty="0"/>
              <a:t>Java provides some basic means for parallelization and locking</a:t>
            </a:r>
          </a:p>
          <a:p>
            <a:r>
              <a:rPr lang="en-US" dirty="0"/>
              <a:t>Things that may need re-consideration</a:t>
            </a:r>
          </a:p>
          <a:p>
            <a:pPr lvl="2"/>
            <a:r>
              <a:rPr lang="en-US" dirty="0"/>
              <a:t>Having to load all historic data to main memory seems questionable (though still feasible)</a:t>
            </a:r>
          </a:p>
          <a:p>
            <a:pPr lvl="2"/>
            <a:r>
              <a:rPr lang="en-US" dirty="0"/>
              <a:t>Replication architecture by far not completed; tests at ESS look promising</a:t>
            </a:r>
          </a:p>
          <a:p>
            <a:pPr lvl="2"/>
            <a:r>
              <a:rPr lang="en-US" dirty="0"/>
              <a:t>Equinox + Jetty + Apache combo showing some strange instabilities after a few weeks of up-time (Web Bundles end up in stale state and require bundle restart)</a:t>
            </a:r>
          </a:p>
          <a:p>
            <a:r>
              <a:rPr lang="en-US" dirty="0"/>
              <a:t>The Things to Come</a:t>
            </a:r>
          </a:p>
          <a:p>
            <a:pPr lvl="2"/>
            <a:r>
              <a:rPr lang="en-US" dirty="0"/>
              <a:t>Users are increasingly asking for standard analytics features</a:t>
            </a:r>
          </a:p>
          <a:p>
            <a:pPr lvl="2"/>
            <a:r>
              <a:rPr lang="en-US" dirty="0"/>
              <a:t>We will need to find good ways to hook up, e.g., to a Business Objects Universe</a:t>
            </a:r>
          </a:p>
          <a:p>
            <a:pPr lvl="2"/>
            <a:r>
              <a:rPr lang="en-US" dirty="0"/>
              <a:t>Continue with massive creation of UI tests with Selenium</a:t>
            </a:r>
          </a:p>
          <a:p>
            <a:pPr lvl="2"/>
            <a:r>
              <a:rPr lang="en-US" dirty="0"/>
              <a:t>Smartphone Tracking to reach out to smaller sailing clubs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Sailing in Global Sponsorships </a:t>
            </a:r>
          </a:p>
        </p:txBody>
      </p:sp>
      <p:sp>
        <p:nvSpPr>
          <p:cNvPr id="3" name="Text Placeholder 2"/>
          <p:cNvSpPr>
            <a:spLocks noGrp="1"/>
          </p:cNvSpPr>
          <p:nvPr>
            <p:ph type="body" sz="quarter" idx="10"/>
          </p:nvPr>
        </p:nvSpPr>
        <p:spPr>
          <a:xfrm>
            <a:off x="324000" y="1690687"/>
            <a:ext cx="4705199" cy="4391026"/>
          </a:xfrm>
        </p:spPr>
        <p:txBody>
          <a:bodyPr/>
          <a:lstStyle/>
          <a:p>
            <a:pPr lvl="1"/>
            <a:r>
              <a:rPr lang="en-US" dirty="0"/>
              <a:t>SAP Sponsors the 5o5 Worlds Since 2009</a:t>
            </a:r>
          </a:p>
          <a:p>
            <a:pPr lvl="2"/>
            <a:r>
              <a:rPr lang="en-US" dirty="0"/>
              <a:t>Hospitality Program</a:t>
            </a:r>
          </a:p>
          <a:p>
            <a:pPr lvl="2"/>
            <a:r>
              <a:rPr lang="en-US" dirty="0"/>
              <a:t>Since 2010 Tracking-Based Analytics</a:t>
            </a:r>
          </a:p>
          <a:p>
            <a:pPr lvl="1"/>
            <a:r>
              <a:rPr lang="en-US" dirty="0" err="1"/>
              <a:t>Kieler</a:t>
            </a:r>
            <a:r>
              <a:rPr lang="en-US" dirty="0"/>
              <a:t> </a:t>
            </a:r>
            <a:r>
              <a:rPr lang="en-US" dirty="0" err="1"/>
              <a:t>Woche</a:t>
            </a:r>
            <a:r>
              <a:rPr lang="en-US" dirty="0"/>
              <a:t> 2011-2012</a:t>
            </a:r>
          </a:p>
          <a:p>
            <a:pPr lvl="2"/>
            <a:r>
              <a:rPr lang="en-US" dirty="0"/>
              <a:t>First Live Leader Board with Basic Live Analytics (e.g., Speeds, Distances, Wind)</a:t>
            </a:r>
          </a:p>
          <a:p>
            <a:pPr lvl="1"/>
            <a:r>
              <a:rPr lang="en-US" dirty="0"/>
              <a:t>Various Smaller Events with Live Analytics</a:t>
            </a:r>
          </a:p>
          <a:p>
            <a:pPr lvl="2"/>
            <a:r>
              <a:rPr lang="en-US" dirty="0"/>
              <a:t>IDM </a:t>
            </a:r>
            <a:r>
              <a:rPr lang="en-US" dirty="0" err="1"/>
              <a:t>Travem</a:t>
            </a:r>
            <a:r>
              <a:rPr lang="de-DE" dirty="0"/>
              <a:t>ünde, MdM Hamburg, </a:t>
            </a:r>
            <a:r>
              <a:rPr lang="en-US" dirty="0"/>
              <a:t>Young Europeans Sailing Kiel, BMW Sailing Cup </a:t>
            </a:r>
            <a:r>
              <a:rPr lang="en-US" dirty="0" err="1"/>
              <a:t>Wannsee</a:t>
            </a:r>
            <a:r>
              <a:rPr lang="en-US" dirty="0"/>
              <a:t>, Berlin Match Race, Dragon IDM </a:t>
            </a:r>
            <a:r>
              <a:rPr lang="en-US" dirty="0" err="1"/>
              <a:t>Wannsee</a:t>
            </a:r>
            <a:r>
              <a:rPr lang="en-US" dirty="0"/>
              <a:t>, 49er Euros Lake Garda</a:t>
            </a:r>
          </a:p>
          <a:p>
            <a:pPr lvl="1"/>
            <a:r>
              <a:rPr lang="en-US" dirty="0"/>
              <a:t>Extreme Sailing Series</a:t>
            </a:r>
          </a:p>
          <a:p>
            <a:pPr lvl="2"/>
            <a:r>
              <a:rPr lang="en-US" dirty="0"/>
              <a:t>Live Analytics for the last three acts of 2012</a:t>
            </a:r>
          </a:p>
          <a:p>
            <a:pPr lvl="2"/>
            <a:r>
              <a:rPr lang="en-US" dirty="0"/>
              <a:t>Official Score Keeper and Analytics Provider for the 2013 Series</a:t>
            </a:r>
          </a:p>
          <a:p>
            <a:pPr lvl="1"/>
            <a:r>
              <a:rPr lang="en-US" dirty="0"/>
              <a:t>See </a:t>
            </a:r>
            <a:r>
              <a:rPr lang="en-US" b="1" dirty="0" err="1">
                <a:solidFill>
                  <a:srgbClr val="0070C0"/>
                </a:solidFill>
                <a:latin typeface="Courier New" pitchFamily="49" charset="0"/>
                <a:cs typeface="Courier New" pitchFamily="49" charset="0"/>
              </a:rPr>
              <a:t>http://sapsailing.com</a:t>
            </a:r>
            <a:endParaRPr lang="en-US" b="1" dirty="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Gathering Live Data from Sailing Boats</a:t>
            </a:r>
          </a:p>
        </p:txBody>
      </p:sp>
      <p:pic>
        <p:nvPicPr>
          <p:cNvPr id="7" name="SAPSailingAnalytics.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Introduction</a:t>
            </a:r>
          </a:p>
        </p:txBody>
      </p:sp>
      <p:pic>
        <p:nvPicPr>
          <p:cNvPr id="9" name="BjvSUpv6A4A.mp4">
            <a:hlinkClick r:id="" action="ppaction://media"/>
          </p:cNvPr>
          <p:cNvPicPr>
            <a:picLocks noRot="1" noChangeAspect="1"/>
          </p:cNvPicPr>
          <p:nvPr>
            <a:videoFile r:link="rId1"/>
          </p:nvPr>
        </p:nvPicPr>
        <p:blipFill>
          <a:blip r:embed="rId4" cstate="print"/>
          <a:stretch>
            <a:fillRect/>
          </a:stretch>
        </p:blipFill>
        <p:spPr>
          <a:xfrm>
            <a:off x="0" y="0"/>
            <a:ext cx="9149366" cy="6858000"/>
          </a:xfrm>
          <a:prstGeom prst="rect">
            <a:avLst/>
          </a:prstGeom>
        </p:spPr>
      </p:pic>
    </p:spTree>
    <p:extLst>
      <p:ext uri="{BB962C8B-B14F-4D97-AF65-F5344CB8AC3E}">
        <p14:creationId xmlns:p14="http://schemas.microsoft.com/office/powerpoint/2010/main" val="424744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 Single Race While It’s Live</a:t>
            </a:r>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val="424744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Regatta Leaderboard Based on Live Tracking</a:t>
            </a:r>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3036</TotalTime>
  <Words>2039</Words>
  <Application>Microsoft Office PowerPoint</Application>
  <PresentationFormat>On-screen Show (4:3)</PresentationFormat>
  <Paragraphs>338</Paragraphs>
  <Slides>49</Slides>
  <Notes>24</Notes>
  <HiddenSlides>2</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 Unicode MS</vt:lpstr>
      <vt:lpstr>MS PGothic</vt:lpstr>
      <vt:lpstr>Arial</vt:lpstr>
      <vt:lpstr>Courier New</vt:lpstr>
      <vt:lpstr>Symbol</vt:lpstr>
      <vt:lpstr>Wingdings</vt:lpstr>
      <vt:lpstr>Wingdings</vt:lpstr>
      <vt:lpstr>SAP_2013_v1.1</vt:lpstr>
      <vt:lpstr>SAP Sailing Analytics</vt:lpstr>
      <vt:lpstr>Agenda</vt:lpstr>
      <vt:lpstr>What is SAP Global Sponsorships About?</vt:lpstr>
      <vt:lpstr>PowerPoint Presentation</vt:lpstr>
      <vt:lpstr>History of Sailing in Global Sponsorships </vt:lpstr>
      <vt:lpstr>Gathering Live Data from Sailing Boats</vt:lpstr>
      <vt:lpstr>Quick Introduction</vt:lpstr>
      <vt:lpstr>Analyzing a Single Race While It’s Live</vt:lpstr>
      <vt:lpstr>Live Regatta Leaderboard Based on Live Tracking</vt:lpstr>
      <vt:lpstr>Typical Event Set-Up</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Sharing Bundles Between OSGi and GWT</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“Read-Read” Deadlock with ReentrantReadWriteLock</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331</cp:revision>
  <dcterms:created xsi:type="dcterms:W3CDTF">2013-03-18T12:38:06Z</dcterms:created>
  <dcterms:modified xsi:type="dcterms:W3CDTF">2017-05-11T14:01:27Z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